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7"/>
    <p:restoredTop sz="94666"/>
  </p:normalViewPr>
  <p:slideViewPr>
    <p:cSldViewPr>
      <p:cViewPr varScale="1">
        <p:scale>
          <a:sx n="102" d="100"/>
          <a:sy n="102" d="100"/>
        </p:scale>
        <p:origin x="112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Event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5</a:t>
            </a:r>
          </a:p>
          <a:p>
            <a:pPr algn="ctr"/>
            <a:r>
              <a:rPr lang="es-ES" sz="2800" dirty="0"/>
              <a:t>9.- Múltiples componentes </a:t>
            </a:r>
            <a:r>
              <a:rPr lang="mr-IN" sz="2800" dirty="0"/>
              <a:t>–</a:t>
            </a:r>
            <a:r>
              <a:rPr lang="es-ES" sz="2800" dirty="0"/>
              <a:t> Data </a:t>
            </a:r>
            <a:r>
              <a:rPr lang="es-ES" sz="2800" dirty="0" err="1"/>
              <a:t>binding</a:t>
            </a:r>
            <a:endParaRPr lang="es-ES" sz="28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Múltiples componentes </a:t>
            </a:r>
            <a:r>
              <a:rPr lang="mr-IN" sz="2400" b="1" dirty="0"/>
              <a:t>–</a:t>
            </a:r>
            <a:r>
              <a:rPr lang="es-ES" sz="2400" b="1" dirty="0"/>
              <a:t> Data </a:t>
            </a:r>
            <a:r>
              <a:rPr lang="es-ES" sz="2400" b="1" dirty="0" err="1"/>
              <a:t>Binding</a:t>
            </a:r>
            <a:endParaRPr lang="es-ES" sz="2400" b="1" dirty="0"/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Múltiples componentes</a:t>
            </a:r>
          </a:p>
          <a:p>
            <a:pPr algn="just"/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_tradnl" sz="2400" dirty="0"/>
              <a:t>Es posible </a:t>
            </a:r>
            <a:r>
              <a:rPr lang="es-ES" sz="2400" dirty="0"/>
              <a:t>agrupar, solamente para ordenar los 	componentes 	durante el desarrollo en directorios, varios 	componentes 	por cualquier criterio.</a:t>
            </a:r>
          </a:p>
          <a:p>
            <a:pPr algn="just"/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s-ES" sz="2400" dirty="0" err="1">
                <a:solidFill>
                  <a:srgbClr val="0070C0"/>
                </a:solidFill>
              </a:rPr>
              <a:t>ng</a:t>
            </a:r>
            <a:r>
              <a:rPr lang="es-ES" sz="2400" dirty="0">
                <a:solidFill>
                  <a:srgbClr val="0070C0"/>
                </a:solidFill>
              </a:rPr>
              <a:t> </a:t>
            </a:r>
            <a:r>
              <a:rPr lang="es-ES" sz="2400" dirty="0" err="1">
                <a:solidFill>
                  <a:srgbClr val="0070C0"/>
                </a:solidFill>
              </a:rPr>
              <a:t>generate</a:t>
            </a:r>
            <a:r>
              <a:rPr lang="es-ES" sz="2400" dirty="0">
                <a:solidFill>
                  <a:srgbClr val="0070C0"/>
                </a:solidFill>
              </a:rPr>
              <a:t> </a:t>
            </a:r>
            <a:r>
              <a:rPr lang="es-ES" sz="2400" dirty="0" err="1">
                <a:solidFill>
                  <a:srgbClr val="0070C0"/>
                </a:solidFill>
              </a:rPr>
              <a:t>component</a:t>
            </a:r>
            <a:r>
              <a:rPr lang="es-ES" sz="2400" dirty="0">
                <a:solidFill>
                  <a:srgbClr val="0070C0"/>
                </a:solidFill>
              </a:rPr>
              <a:t> 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directorio/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nombrecomponente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r>
              <a:rPr lang="es-E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*Si el directorio no existe, Angular CLI lo crea.</a:t>
            </a:r>
          </a:p>
          <a:p>
            <a:pPr algn="just"/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09728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Múltiples componentes </a:t>
            </a:r>
            <a:r>
              <a:rPr lang="mr-IN" sz="2400" b="1" dirty="0"/>
              <a:t>–</a:t>
            </a:r>
            <a:r>
              <a:rPr lang="es-ES" sz="2400" b="1" dirty="0"/>
              <a:t> Data </a:t>
            </a:r>
            <a:r>
              <a:rPr lang="es-ES" sz="2400" b="1" dirty="0" err="1"/>
              <a:t>binding</a:t>
            </a:r>
            <a:endParaRPr lang="es-ES" sz="2400" b="1" dirty="0"/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Data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binding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Puede definirse como la comunicación de valores 	entre la fuente de datos ( clase del componente) y el 	DOM (plantilla).</a:t>
            </a:r>
          </a:p>
          <a:p>
            <a:pPr algn="just"/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800100" lvl="1" indent="-342900" algn="just">
              <a:buFont typeface="Courier New" charset="0"/>
              <a:buChar char="o"/>
            </a:pPr>
            <a:r>
              <a:rPr lang="es-ES" sz="2200" dirty="0"/>
              <a:t>Interpolación (Hacia el DOM)			  {{ }}  	</a:t>
            </a:r>
          </a:p>
          <a:p>
            <a:pPr marL="800100" lvl="1" indent="-342900" algn="just">
              <a:buFont typeface="Courier New" charset="0"/>
              <a:buChar char="o"/>
            </a:pPr>
            <a:endParaRPr lang="es-ES" sz="2200" dirty="0"/>
          </a:p>
          <a:p>
            <a:pPr marL="800100" lvl="1" indent="-342900" algn="just">
              <a:buFont typeface="Courier New" charset="0"/>
              <a:buChar char="o"/>
            </a:pPr>
            <a:r>
              <a:rPr lang="es-ES" sz="2200" dirty="0" err="1"/>
              <a:t>Property</a:t>
            </a:r>
            <a:r>
              <a:rPr lang="es-ES" sz="2200" dirty="0"/>
              <a:t> </a:t>
            </a:r>
            <a:r>
              <a:rPr lang="es-ES" sz="2200" dirty="0" err="1"/>
              <a:t>binding</a:t>
            </a:r>
            <a:r>
              <a:rPr lang="es-ES" sz="2200" dirty="0"/>
              <a:t>: (Hacia el DOM)			[ ]=</a:t>
            </a:r>
            <a:r>
              <a:rPr lang="mr-IN" sz="2400" dirty="0"/>
              <a:t>"</a:t>
            </a:r>
            <a:r>
              <a:rPr lang="es-ES" sz="2400" dirty="0"/>
              <a:t> </a:t>
            </a:r>
            <a:r>
              <a:rPr lang="mr-IN" sz="2400" dirty="0"/>
              <a:t>"</a:t>
            </a:r>
            <a:endParaRPr lang="es-ES" sz="2200" dirty="0"/>
          </a:p>
          <a:p>
            <a:pPr marL="800100" lvl="1" indent="-342900" algn="just">
              <a:buFont typeface="Courier New" charset="0"/>
              <a:buChar char="o"/>
            </a:pPr>
            <a:endParaRPr lang="es-ES" sz="2200" dirty="0"/>
          </a:p>
          <a:p>
            <a:pPr marL="800100" lvl="1" indent="-342900" algn="just">
              <a:buFont typeface="Courier New" charset="0"/>
              <a:buChar char="o"/>
            </a:pPr>
            <a:r>
              <a:rPr lang="es-ES" sz="2200" dirty="0" err="1"/>
              <a:t>Event</a:t>
            </a:r>
            <a:r>
              <a:rPr lang="es-ES" sz="2200" dirty="0"/>
              <a:t> </a:t>
            </a:r>
            <a:r>
              <a:rPr lang="es-ES" sz="2200" dirty="0" err="1"/>
              <a:t>binding</a:t>
            </a:r>
            <a:r>
              <a:rPr lang="es-ES" sz="2200" dirty="0"/>
              <a:t>: (Desde el DOM)			( )=</a:t>
            </a:r>
            <a:r>
              <a:rPr lang="mr-IN" sz="2400" dirty="0"/>
              <a:t>"</a:t>
            </a:r>
            <a:r>
              <a:rPr lang="es-ES" sz="2400" dirty="0"/>
              <a:t> </a:t>
            </a:r>
            <a:r>
              <a:rPr lang="mr-IN" sz="2400" dirty="0"/>
              <a:t>"</a:t>
            </a:r>
            <a:endParaRPr lang="es-ES" sz="2200" dirty="0"/>
          </a:p>
          <a:p>
            <a:pPr marL="800100" lvl="1" indent="-342900" algn="just">
              <a:buFont typeface="Courier New" charset="0"/>
              <a:buChar char="o"/>
            </a:pPr>
            <a:endParaRPr lang="es-ES" sz="2200" dirty="0"/>
          </a:p>
          <a:p>
            <a:pPr marL="800100" lvl="1" indent="-342900" algn="just">
              <a:buFont typeface="Courier New" charset="0"/>
              <a:buChar char="o"/>
            </a:pPr>
            <a:r>
              <a:rPr lang="es-ES" sz="2200" dirty="0" err="1"/>
              <a:t>Two-way</a:t>
            </a:r>
            <a:r>
              <a:rPr lang="es-ES" sz="2200" dirty="0"/>
              <a:t> </a:t>
            </a:r>
            <a:r>
              <a:rPr lang="es-ES" sz="2200" dirty="0" err="1"/>
              <a:t>binding</a:t>
            </a:r>
            <a:r>
              <a:rPr lang="es-ES" sz="2200" dirty="0"/>
              <a:t>: (Desde/Hacia el DOM)	  	  [( )]</a:t>
            </a:r>
          </a:p>
        </p:txBody>
      </p:sp>
    </p:spTree>
    <p:extLst>
      <p:ext uri="{BB962C8B-B14F-4D97-AF65-F5344CB8AC3E}">
        <p14:creationId xmlns:p14="http://schemas.microsoft.com/office/powerpoint/2010/main" val="933217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Múltiples componentes </a:t>
            </a:r>
            <a:r>
              <a:rPr lang="mr-IN" sz="2400" b="1" dirty="0"/>
              <a:t>–</a:t>
            </a:r>
            <a:r>
              <a:rPr lang="es-ES" sz="2400" b="1" dirty="0"/>
              <a:t> Data </a:t>
            </a:r>
            <a:r>
              <a:rPr lang="es-ES" sz="2400" b="1" dirty="0" err="1"/>
              <a:t>binding</a:t>
            </a:r>
            <a:endParaRPr lang="es-ES" sz="2400" b="1" dirty="0"/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Interpolación (Hacia el DOM)</a:t>
            </a: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200" dirty="0"/>
          </a:p>
        </p:txBody>
      </p:sp>
      <p:sp>
        <p:nvSpPr>
          <p:cNvPr id="3" name="Rectángulo 2"/>
          <p:cNvSpPr/>
          <p:nvPr/>
        </p:nvSpPr>
        <p:spPr>
          <a:xfrm>
            <a:off x="1619672" y="2420888"/>
            <a:ext cx="51754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>
                <a:solidFill>
                  <a:srgbClr val="0070C0"/>
                </a:solidFill>
              </a:rPr>
              <a:t>{{</a:t>
            </a:r>
            <a:r>
              <a:rPr lang="es-ES" sz="2400" dirty="0" err="1">
                <a:solidFill>
                  <a:srgbClr val="0070C0"/>
                </a:solidFill>
              </a:rPr>
              <a:t>template-expression</a:t>
            </a:r>
            <a:r>
              <a:rPr lang="es-ES" sz="2400" dirty="0">
                <a:solidFill>
                  <a:srgbClr val="0070C0"/>
                </a:solidFill>
              </a:rPr>
              <a:t> JavaScript}}</a:t>
            </a:r>
            <a:endParaRPr lang="es-E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130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Múltiples componentes </a:t>
            </a:r>
            <a:r>
              <a:rPr lang="mr-IN" sz="2400" b="1" dirty="0"/>
              <a:t>–</a:t>
            </a:r>
            <a:r>
              <a:rPr lang="es-ES" sz="2400" b="1" dirty="0"/>
              <a:t> Data </a:t>
            </a:r>
            <a:r>
              <a:rPr lang="es-ES" sz="2400" b="1" dirty="0" err="1"/>
              <a:t>binding</a:t>
            </a:r>
            <a:endParaRPr lang="es-ES" sz="2400" b="1" dirty="0"/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Property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binding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(Hacia el DOM)</a:t>
            </a: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200" dirty="0"/>
          </a:p>
        </p:txBody>
      </p:sp>
      <p:sp>
        <p:nvSpPr>
          <p:cNvPr id="3" name="Rectángulo 2"/>
          <p:cNvSpPr/>
          <p:nvPr/>
        </p:nvSpPr>
        <p:spPr>
          <a:xfrm>
            <a:off x="755576" y="2521352"/>
            <a:ext cx="7200800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400" dirty="0">
                <a:solidFill>
                  <a:srgbClr val="0070C0"/>
                </a:solidFill>
              </a:rPr>
              <a:t>[propiedad-elemento]=</a:t>
            </a:r>
            <a:r>
              <a:rPr lang="mr-IN" sz="2400" dirty="0">
                <a:solidFill>
                  <a:srgbClr val="0070C0"/>
                </a:solidFill>
              </a:rPr>
              <a:t>"</a:t>
            </a:r>
            <a:r>
              <a:rPr lang="es-ES" sz="2400" dirty="0" err="1">
                <a:solidFill>
                  <a:srgbClr val="0070C0"/>
                </a:solidFill>
              </a:rPr>
              <a:t>template-expression</a:t>
            </a:r>
            <a:r>
              <a:rPr lang="es-ES" sz="2400" dirty="0">
                <a:solidFill>
                  <a:srgbClr val="0070C0"/>
                </a:solidFill>
              </a:rPr>
              <a:t> JavaScript</a:t>
            </a:r>
            <a:r>
              <a:rPr lang="mr-IN" sz="2400" dirty="0">
                <a:solidFill>
                  <a:srgbClr val="0070C0"/>
                </a:solidFill>
              </a:rPr>
              <a:t>”</a:t>
            </a:r>
            <a:endParaRPr lang="es-ES" sz="2400" dirty="0">
              <a:solidFill>
                <a:srgbClr val="0070C0"/>
              </a:solidFill>
            </a:endParaRPr>
          </a:p>
          <a:p>
            <a:pPr algn="just"/>
            <a:endParaRPr lang="es-ES" sz="2400" dirty="0">
              <a:solidFill>
                <a:srgbClr val="0070C0"/>
              </a:solidFill>
            </a:endParaRPr>
          </a:p>
          <a:p>
            <a:pPr algn="just"/>
            <a:endParaRPr lang="es-ES" sz="2400" dirty="0">
              <a:solidFill>
                <a:srgbClr val="0070C0"/>
              </a:solidFill>
            </a:endParaRPr>
          </a:p>
          <a:p>
            <a:r>
              <a:rPr lang="es-ES" sz="2000" dirty="0"/>
              <a:t>*También permite [propiedad-componente] y [propiedad-directiva]</a:t>
            </a:r>
          </a:p>
        </p:txBody>
      </p:sp>
    </p:spTree>
    <p:extLst>
      <p:ext uri="{BB962C8B-B14F-4D97-AF65-F5344CB8AC3E}">
        <p14:creationId xmlns:p14="http://schemas.microsoft.com/office/powerpoint/2010/main" val="1275742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Múltiples componentes </a:t>
            </a:r>
            <a:r>
              <a:rPr lang="mr-IN" sz="2400" b="1" dirty="0"/>
              <a:t>–</a:t>
            </a:r>
            <a:r>
              <a:rPr lang="es-ES" sz="2400" b="1" dirty="0"/>
              <a:t> Data </a:t>
            </a:r>
            <a:r>
              <a:rPr lang="es-ES" sz="2400" b="1" dirty="0" err="1"/>
              <a:t>binding</a:t>
            </a:r>
            <a:endParaRPr lang="es-ES" sz="2400" b="1" dirty="0"/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Event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binding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(Desde el DOM)</a:t>
            </a: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200" dirty="0"/>
          </a:p>
        </p:txBody>
      </p:sp>
      <p:sp>
        <p:nvSpPr>
          <p:cNvPr id="3" name="Rectángulo 2"/>
          <p:cNvSpPr/>
          <p:nvPr/>
        </p:nvSpPr>
        <p:spPr>
          <a:xfrm>
            <a:off x="917540" y="2521352"/>
            <a:ext cx="8136904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400" dirty="0">
                <a:solidFill>
                  <a:srgbClr val="0070C0"/>
                </a:solidFill>
              </a:rPr>
              <a:t>(</a:t>
            </a:r>
            <a:r>
              <a:rPr lang="es-ES" sz="2400" dirty="0" err="1">
                <a:solidFill>
                  <a:srgbClr val="0070C0"/>
                </a:solidFill>
              </a:rPr>
              <a:t>eventoDOM</a:t>
            </a:r>
            <a:r>
              <a:rPr lang="es-ES" sz="2400" dirty="0">
                <a:solidFill>
                  <a:srgbClr val="0070C0"/>
                </a:solidFill>
              </a:rPr>
              <a:t>)=</a:t>
            </a:r>
            <a:r>
              <a:rPr lang="mr-IN" sz="2400" dirty="0">
                <a:solidFill>
                  <a:srgbClr val="0070C0"/>
                </a:solidFill>
              </a:rPr>
              <a:t>"</a:t>
            </a:r>
            <a:r>
              <a:rPr lang="es-ES" sz="2400" dirty="0" err="1">
                <a:solidFill>
                  <a:srgbClr val="0070C0"/>
                </a:solidFill>
              </a:rPr>
              <a:t>template</a:t>
            </a:r>
            <a:r>
              <a:rPr lang="es-ES" sz="2400" dirty="0">
                <a:solidFill>
                  <a:srgbClr val="0070C0"/>
                </a:solidFill>
              </a:rPr>
              <a:t> </a:t>
            </a:r>
            <a:r>
              <a:rPr lang="es-ES" sz="2400" dirty="0" err="1">
                <a:solidFill>
                  <a:srgbClr val="0070C0"/>
                </a:solidFill>
              </a:rPr>
              <a:t>statements</a:t>
            </a:r>
            <a:r>
              <a:rPr lang="mr-IN" sz="2400" dirty="0">
                <a:solidFill>
                  <a:srgbClr val="0070C0"/>
                </a:solidFill>
              </a:rPr>
              <a:t>”</a:t>
            </a:r>
            <a:endParaRPr lang="es-ES" sz="2400" dirty="0">
              <a:solidFill>
                <a:srgbClr val="0070C0"/>
              </a:solidFill>
            </a:endParaRPr>
          </a:p>
          <a:p>
            <a:pPr algn="just"/>
            <a:endParaRPr lang="es-ES" sz="2400" dirty="0">
              <a:solidFill>
                <a:srgbClr val="0070C0"/>
              </a:solidFill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hlinkClick r:id="rId3"/>
              </a:rPr>
              <a:t>https://developer.mozilla.org/en-US/docs/Web/Events</a:t>
            </a:r>
            <a:endParaRPr lang="es-ES" sz="2000" dirty="0">
              <a:solidFill>
                <a:srgbClr val="0070C0"/>
              </a:solidFill>
            </a:endParaRPr>
          </a:p>
          <a:p>
            <a:pPr algn="just"/>
            <a:endParaRPr lang="es-ES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2455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Múltiples componentes </a:t>
            </a:r>
            <a:r>
              <a:rPr lang="mr-IN" sz="2400" b="1" dirty="0"/>
              <a:t>–</a:t>
            </a:r>
            <a:r>
              <a:rPr lang="es-ES" sz="2400" b="1" dirty="0"/>
              <a:t> Data </a:t>
            </a:r>
            <a:r>
              <a:rPr lang="es-ES" sz="2400" b="1" dirty="0" err="1"/>
              <a:t>binding</a:t>
            </a:r>
            <a:endParaRPr lang="es-ES" sz="2400" b="1" dirty="0"/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Two-way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binding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(Desde/Hacia el DOM)</a:t>
            </a: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200" dirty="0"/>
          </a:p>
        </p:txBody>
      </p:sp>
      <p:sp>
        <p:nvSpPr>
          <p:cNvPr id="3" name="Rectángulo 2"/>
          <p:cNvSpPr/>
          <p:nvPr/>
        </p:nvSpPr>
        <p:spPr>
          <a:xfrm>
            <a:off x="2411760" y="2521352"/>
            <a:ext cx="4959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400" dirty="0">
                <a:solidFill>
                  <a:srgbClr val="0070C0"/>
                </a:solidFill>
              </a:rPr>
              <a:t>[(</a:t>
            </a:r>
            <a:r>
              <a:rPr lang="es-ES" sz="2400" dirty="0" err="1">
                <a:solidFill>
                  <a:srgbClr val="0070C0"/>
                </a:solidFill>
              </a:rPr>
              <a:t>ngModel</a:t>
            </a:r>
            <a:r>
              <a:rPr lang="es-ES" sz="2400" dirty="0">
                <a:solidFill>
                  <a:srgbClr val="0070C0"/>
                </a:solidFill>
              </a:rPr>
              <a:t>)]=</a:t>
            </a:r>
            <a:r>
              <a:rPr lang="mr-IN" sz="2400" dirty="0">
                <a:solidFill>
                  <a:srgbClr val="0070C0"/>
                </a:solidFill>
              </a:rPr>
              <a:t>"</a:t>
            </a:r>
            <a:r>
              <a:rPr lang="es-ES" sz="2400" dirty="0">
                <a:solidFill>
                  <a:srgbClr val="0070C0"/>
                </a:solidFill>
              </a:rPr>
              <a:t>propiedad</a:t>
            </a:r>
            <a:r>
              <a:rPr lang="mr-IN" sz="2400" dirty="0">
                <a:solidFill>
                  <a:srgbClr val="0070C0"/>
                </a:solidFill>
              </a:rPr>
              <a:t>"</a:t>
            </a:r>
            <a:endParaRPr lang="es-ES" sz="2400" dirty="0">
              <a:solidFill>
                <a:srgbClr val="0070C0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1259632" y="3654733"/>
            <a:ext cx="69822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*Exige la importación de la librería @angular/</a:t>
            </a:r>
            <a:r>
              <a:rPr lang="es-E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forms</a:t>
            </a:r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en el módulo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4485162"/>
            <a:ext cx="5886399" cy="36246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6899" y="5301208"/>
            <a:ext cx="28702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127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7624</TotalTime>
  <Words>152</Words>
  <Application>Microsoft Macintosh PowerPoint</Application>
  <PresentationFormat>Presentación en pantalla (4:3)</PresentationFormat>
  <Paragraphs>43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Avenir Roman</vt:lpstr>
      <vt:lpstr>Calibri</vt:lpstr>
      <vt:lpstr>Courier New</vt:lpstr>
      <vt:lpstr>Mangal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Microsoft Office User</cp:lastModifiedBy>
  <cp:revision>104</cp:revision>
  <dcterms:created xsi:type="dcterms:W3CDTF">2016-01-18T10:38:04Z</dcterms:created>
  <dcterms:modified xsi:type="dcterms:W3CDTF">2018-07-06T12:08:32Z</dcterms:modified>
</cp:coreProperties>
</file>

<file path=docProps/thumbnail.jpeg>
</file>